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FD1-C973-41FA-A59E-3AADD346288A}" type="datetimeFigureOut">
              <a:rPr lang="he-IL" smtClean="0"/>
              <a:t>ח'/טבת/תשע"ט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A5CBA16-AA97-4E56-B80E-78D57094C7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811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FD1-C973-41FA-A59E-3AADD346288A}" type="datetimeFigureOut">
              <a:rPr lang="he-IL" smtClean="0"/>
              <a:t>ח'/טבת/תשע"ט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5CBA16-AA97-4E56-B80E-78D57094C7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051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FD1-C973-41FA-A59E-3AADD346288A}" type="datetimeFigureOut">
              <a:rPr lang="he-IL" smtClean="0"/>
              <a:t>ח'/טבת/תשע"ט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5CBA16-AA97-4E56-B80E-78D57094C72B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209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FD1-C973-41FA-A59E-3AADD346288A}" type="datetimeFigureOut">
              <a:rPr lang="he-IL" smtClean="0"/>
              <a:t>ח'/טבת/תשע"ט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5CBA16-AA97-4E56-B80E-78D57094C7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4473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FD1-C973-41FA-A59E-3AADD346288A}" type="datetimeFigureOut">
              <a:rPr lang="he-IL" smtClean="0"/>
              <a:t>ח'/טבת/תשע"ט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5CBA16-AA97-4E56-B80E-78D57094C72B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8798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FD1-C973-41FA-A59E-3AADD346288A}" type="datetimeFigureOut">
              <a:rPr lang="he-IL" smtClean="0"/>
              <a:t>ח'/טבת/תשע"ט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5CBA16-AA97-4E56-B80E-78D57094C7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7801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FD1-C973-41FA-A59E-3AADD346288A}" type="datetimeFigureOut">
              <a:rPr lang="he-IL" smtClean="0"/>
              <a:t>ח'/טבת/תשע"ט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BA16-AA97-4E56-B80E-78D57094C7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8136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FD1-C973-41FA-A59E-3AADD346288A}" type="datetimeFigureOut">
              <a:rPr lang="he-IL" smtClean="0"/>
              <a:t>ח'/טבת/תשע"ט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BA16-AA97-4E56-B80E-78D57094C7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609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FD1-C973-41FA-A59E-3AADD346288A}" type="datetimeFigureOut">
              <a:rPr lang="he-IL" smtClean="0"/>
              <a:t>ח'/טבת/תשע"ט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BA16-AA97-4E56-B80E-78D57094C7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15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FD1-C973-41FA-A59E-3AADD346288A}" type="datetimeFigureOut">
              <a:rPr lang="he-IL" smtClean="0"/>
              <a:t>ח'/טבת/תשע"ט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5CBA16-AA97-4E56-B80E-78D57094C7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892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FD1-C973-41FA-A59E-3AADD346288A}" type="datetimeFigureOut">
              <a:rPr lang="he-IL" smtClean="0"/>
              <a:t>ח'/טבת/תשע"ט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5CBA16-AA97-4E56-B80E-78D57094C7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680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FD1-C973-41FA-A59E-3AADD346288A}" type="datetimeFigureOut">
              <a:rPr lang="he-IL" smtClean="0"/>
              <a:t>ח'/טבת/תשע"ט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5CBA16-AA97-4E56-B80E-78D57094C7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756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FD1-C973-41FA-A59E-3AADD346288A}" type="datetimeFigureOut">
              <a:rPr lang="he-IL" smtClean="0"/>
              <a:t>ח'/טבת/תשע"ט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BA16-AA97-4E56-B80E-78D57094C7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993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FD1-C973-41FA-A59E-3AADD346288A}" type="datetimeFigureOut">
              <a:rPr lang="he-IL" smtClean="0"/>
              <a:t>ח'/טבת/תשע"ט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BA16-AA97-4E56-B80E-78D57094C7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546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FD1-C973-41FA-A59E-3AADD346288A}" type="datetimeFigureOut">
              <a:rPr lang="he-IL" smtClean="0"/>
              <a:t>ח'/טבת/תשע"ט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BA16-AA97-4E56-B80E-78D57094C7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512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FD1-C973-41FA-A59E-3AADD346288A}" type="datetimeFigureOut">
              <a:rPr lang="he-IL" smtClean="0"/>
              <a:t>ח'/טבת/תשע"ט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5CBA16-AA97-4E56-B80E-78D57094C7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766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94FD1-C973-41FA-A59E-3AADD346288A}" type="datetimeFigureOut">
              <a:rPr lang="he-IL" smtClean="0"/>
              <a:t>ח'/טבת/תשע"ט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A5CBA16-AA97-4E56-B80E-78D57094C7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523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2277D0A1-49E9-4E87-8194-CB2E85DD8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6401" y="980728"/>
            <a:ext cx="6172200" cy="1445546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latin typeface="Calibri Light" pitchFamily="34" charset="0"/>
                <a:cs typeface="Calibri Light" pitchFamily="34" charset="0"/>
              </a:rPr>
              <a:t>هيا بنا اعزائي التلاميذ نجمل ما تعلمناه اليوم  </a:t>
            </a:r>
            <a:endParaRPr lang="he-IL" sz="40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0BB0E4CA-B855-4FC2-A5B1-23F3B2595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687" y="3812663"/>
            <a:ext cx="2857500" cy="16002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6F1AD8A-437C-4C07-822B-86D0A4B3C2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5" r="21038"/>
          <a:stretch/>
        </p:blipFill>
        <p:spPr>
          <a:xfrm rot="1233294">
            <a:off x="8174291" y="3493578"/>
            <a:ext cx="1933014" cy="2238371"/>
          </a:xfrm>
          <a:prstGeom prst="rect">
            <a:avLst/>
          </a:prstGeom>
        </p:spPr>
      </p:pic>
      <p:sp>
        <p:nvSpPr>
          <p:cNvPr id="7" name="פרצוף מחייך 6">
            <a:extLst>
              <a:ext uri="{FF2B5EF4-FFF2-40B4-BE49-F238E27FC236}">
                <a16:creationId xmlns:a16="http://schemas.microsoft.com/office/drawing/2014/main" id="{8140C12F-0E22-445D-A5A2-F05782B2F4EA}"/>
              </a:ext>
            </a:extLst>
          </p:cNvPr>
          <p:cNvSpPr/>
          <p:nvPr/>
        </p:nvSpPr>
        <p:spPr>
          <a:xfrm>
            <a:off x="4882005" y="1898609"/>
            <a:ext cx="576064" cy="648072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971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5BC2E0-64EE-462A-9295-E181F410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207550"/>
            <a:ext cx="8911687" cy="1280890"/>
          </a:xfrm>
        </p:spPr>
        <p:txBody>
          <a:bodyPr/>
          <a:lstStyle/>
          <a:p>
            <a:pPr algn="ctr"/>
            <a:r>
              <a:rPr lang="ar-SA" b="1" dirty="0">
                <a:latin typeface="Calibri Light" pitchFamily="34" charset="0"/>
                <a:cs typeface="Calibri Light" pitchFamily="34" charset="0"/>
              </a:rPr>
              <a:t>تعلمنا اليوم اللّبنات التالية: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0700A852-F551-4EAC-A902-F1263C593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17" t="46074" r="10500" b="11407"/>
          <a:stretch/>
        </p:blipFill>
        <p:spPr>
          <a:xfrm>
            <a:off x="2539714" y="2099229"/>
            <a:ext cx="3893120" cy="4033666"/>
          </a:xfrm>
          <a:prstGeom prst="rect">
            <a:avLst/>
          </a:prstGeom>
        </p:spPr>
      </p:pic>
      <p:sp>
        <p:nvSpPr>
          <p:cNvPr id="15" name="מלבן 14">
            <a:extLst>
              <a:ext uri="{FF2B5EF4-FFF2-40B4-BE49-F238E27FC236}">
                <a16:creationId xmlns:a16="http://schemas.microsoft.com/office/drawing/2014/main" id="{B5BF08D9-D181-4469-8230-D307393903BA}"/>
              </a:ext>
            </a:extLst>
          </p:cNvPr>
          <p:cNvSpPr/>
          <p:nvPr/>
        </p:nvSpPr>
        <p:spPr>
          <a:xfrm>
            <a:off x="6806962" y="1264555"/>
            <a:ext cx="5075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latin typeface="Calibri Light" pitchFamily="34" charset="0"/>
                <a:cs typeface="Calibri Light" pitchFamily="34" charset="0"/>
              </a:rPr>
              <a:t>لبنة </a:t>
            </a:r>
            <a:r>
              <a:rPr lang="ar-AE" sz="4000" b="1" u="sng" dirty="0">
                <a:solidFill>
                  <a:schemeClr val="accent1"/>
                </a:solidFill>
                <a:latin typeface="Calibri Light" pitchFamily="34" charset="0"/>
                <a:cs typeface="Calibri Light" pitchFamily="34" charset="0"/>
              </a:rPr>
              <a:t>الشرط اذا </a:t>
            </a:r>
            <a:r>
              <a:rPr lang="ar-SA" sz="4000" b="1" dirty="0">
                <a:latin typeface="Calibri Light" pitchFamily="34" charset="0"/>
                <a:cs typeface="Calibri Light" pitchFamily="34" charset="0"/>
              </a:rPr>
              <a:t>من فئة </a:t>
            </a:r>
            <a:r>
              <a:rPr lang="ar-SA" sz="4000" b="1" u="sng" dirty="0">
                <a:solidFill>
                  <a:srgbClr val="FFC000"/>
                </a:solidFill>
                <a:latin typeface="Calibri Light" pitchFamily="34" charset="0"/>
                <a:cs typeface="Calibri Light" pitchFamily="34" charset="0"/>
              </a:rPr>
              <a:t>التحكم</a:t>
            </a:r>
            <a:r>
              <a:rPr lang="ar-SA" sz="4000" b="1" dirty="0">
                <a:latin typeface="Calibri Light" pitchFamily="34" charset="0"/>
                <a:cs typeface="Calibri Light" pitchFamily="34" charset="0"/>
              </a:rPr>
              <a:t>: </a:t>
            </a:r>
          </a:p>
        </p:txBody>
      </p:sp>
      <p:sp>
        <p:nvSpPr>
          <p:cNvPr id="21" name="חץ: ימינה 20">
            <a:extLst>
              <a:ext uri="{FF2B5EF4-FFF2-40B4-BE49-F238E27FC236}">
                <a16:creationId xmlns:a16="http://schemas.microsoft.com/office/drawing/2014/main" id="{43DDD1A5-B269-46A4-AB5D-12F0FC40396A}"/>
              </a:ext>
            </a:extLst>
          </p:cNvPr>
          <p:cNvSpPr/>
          <p:nvPr/>
        </p:nvSpPr>
        <p:spPr>
          <a:xfrm rot="9525247">
            <a:off x="5036559" y="3094558"/>
            <a:ext cx="1543050" cy="433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חץ: ימינה 21">
            <a:extLst>
              <a:ext uri="{FF2B5EF4-FFF2-40B4-BE49-F238E27FC236}">
                <a16:creationId xmlns:a16="http://schemas.microsoft.com/office/drawing/2014/main" id="{66E3EB4B-9549-4EF4-96FE-720349A16E96}"/>
              </a:ext>
            </a:extLst>
          </p:cNvPr>
          <p:cNvSpPr/>
          <p:nvPr/>
        </p:nvSpPr>
        <p:spPr>
          <a:xfrm rot="9525247">
            <a:off x="4955406" y="4201310"/>
            <a:ext cx="1543050" cy="404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3" name="תמונה 22">
            <a:extLst>
              <a:ext uri="{FF2B5EF4-FFF2-40B4-BE49-F238E27FC236}">
                <a16:creationId xmlns:a16="http://schemas.microsoft.com/office/drawing/2014/main" id="{438E314B-E52D-4730-9724-E38F1802AE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75" t="50000" r="34844" b="38055"/>
          <a:stretch/>
        </p:blipFill>
        <p:spPr>
          <a:xfrm>
            <a:off x="8086725" y="2750097"/>
            <a:ext cx="2569893" cy="2085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325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1FA0DD3-E5FF-4AD4-8099-E82EA6CA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652684"/>
            <a:ext cx="10075861" cy="1880965"/>
          </a:xfrm>
        </p:spPr>
        <p:txBody>
          <a:bodyPr>
            <a:normAutofit fontScale="90000"/>
          </a:bodyPr>
          <a:lstStyle/>
          <a:p>
            <a:pPr algn="r"/>
            <a:r>
              <a:rPr lang="ar-AE" dirty="0">
                <a:solidFill>
                  <a:schemeClr val="accent6">
                    <a:lumMod val="50000"/>
                  </a:schemeClr>
                </a:solidFill>
              </a:rPr>
              <a:t>الشرط الأول:</a:t>
            </a:r>
            <a:br>
              <a:rPr lang="ar-AE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ar-AE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هذه لبنة الشرط التي تنص على انه في حال ملامسة الكائن ل</a:t>
            </a:r>
            <a:r>
              <a:rPr lang="ar-AE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لون الأحمر (حدود المتاهة)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فإنه </a:t>
            </a:r>
            <a:r>
              <a:rPr lang="ar-AE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سيذهب الى الموضع المحدد له من خلال هذه اللبنات:</a:t>
            </a:r>
            <a:endParaRPr lang="he-IL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B9E0A32-B00B-4F4A-9D86-4FFF7AFC6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17" t="60533" r="10500" b="29507"/>
          <a:stretch/>
        </p:blipFill>
        <p:spPr>
          <a:xfrm>
            <a:off x="1460500" y="3452813"/>
            <a:ext cx="6279224" cy="1524000"/>
          </a:xfrm>
          <a:prstGeom prst="rect">
            <a:avLst/>
          </a:prstGeom>
        </p:spPr>
      </p:pic>
      <p:sp>
        <p:nvSpPr>
          <p:cNvPr id="9" name="תרשים זרימה: תהליך חלופי 8">
            <a:extLst>
              <a:ext uri="{FF2B5EF4-FFF2-40B4-BE49-F238E27FC236}">
                <a16:creationId xmlns:a16="http://schemas.microsoft.com/office/drawing/2014/main" id="{F64A44B4-6DDF-49FD-AB97-DF66C0E09760}"/>
              </a:ext>
            </a:extLst>
          </p:cNvPr>
          <p:cNvSpPr/>
          <p:nvPr/>
        </p:nvSpPr>
        <p:spPr>
          <a:xfrm>
            <a:off x="8696325" y="3048000"/>
            <a:ext cx="2757023" cy="81915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AE" dirty="0"/>
              <a:t>لبنة </a:t>
            </a:r>
            <a:r>
              <a:rPr lang="ar-AE" b="1" dirty="0">
                <a:solidFill>
                  <a:srgbClr val="C00000"/>
                </a:solidFill>
              </a:rPr>
              <a:t>ملامس للون </a:t>
            </a:r>
            <a:r>
              <a:rPr lang="ar-AE" dirty="0"/>
              <a:t>من فئة </a:t>
            </a:r>
            <a:r>
              <a:rPr lang="ar-AE" dirty="0">
                <a:solidFill>
                  <a:srgbClr val="0070C0"/>
                </a:solidFill>
              </a:rPr>
              <a:t>ا</a:t>
            </a:r>
            <a:r>
              <a:rPr lang="ar-AE" b="1" dirty="0">
                <a:solidFill>
                  <a:srgbClr val="0070C0"/>
                </a:solidFill>
              </a:rPr>
              <a:t>لتحسس </a:t>
            </a:r>
            <a:r>
              <a:rPr lang="ar-AE" b="1" dirty="0">
                <a:solidFill>
                  <a:schemeClr val="accent6">
                    <a:lumMod val="75000"/>
                  </a:schemeClr>
                </a:solidFill>
              </a:rPr>
              <a:t>(شرط)</a:t>
            </a:r>
            <a:endParaRPr lang="he-I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תרשים זרימה: תהליך חלופי 9">
            <a:extLst>
              <a:ext uri="{FF2B5EF4-FFF2-40B4-BE49-F238E27FC236}">
                <a16:creationId xmlns:a16="http://schemas.microsoft.com/office/drawing/2014/main" id="{38576CD7-CAB7-4110-83DE-66A0CC8FC3E8}"/>
              </a:ext>
            </a:extLst>
          </p:cNvPr>
          <p:cNvSpPr/>
          <p:nvPr/>
        </p:nvSpPr>
        <p:spPr>
          <a:xfrm>
            <a:off x="8696325" y="4610101"/>
            <a:ext cx="2757023" cy="81915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AE" dirty="0"/>
              <a:t>لبنة </a:t>
            </a:r>
            <a:r>
              <a:rPr lang="ar-AE" b="1" dirty="0">
                <a:solidFill>
                  <a:srgbClr val="C00000"/>
                </a:solidFill>
              </a:rPr>
              <a:t>اذهب الى الموضع </a:t>
            </a:r>
            <a:r>
              <a:rPr lang="ar-AE" dirty="0"/>
              <a:t>من </a:t>
            </a:r>
            <a:r>
              <a:rPr lang="ar-AE" dirty="0">
                <a:solidFill>
                  <a:schemeClr val="tx1"/>
                </a:solidFill>
              </a:rPr>
              <a:t>فئة</a:t>
            </a:r>
            <a:r>
              <a:rPr lang="ar-AE" b="1" dirty="0">
                <a:solidFill>
                  <a:srgbClr val="0070C0"/>
                </a:solidFill>
              </a:rPr>
              <a:t> </a:t>
            </a:r>
            <a:r>
              <a:rPr lang="ar-AE" b="1" dirty="0">
                <a:solidFill>
                  <a:srgbClr val="002060"/>
                </a:solidFill>
              </a:rPr>
              <a:t>الحركة </a:t>
            </a:r>
            <a:r>
              <a:rPr lang="ar-AE" b="1" dirty="0">
                <a:solidFill>
                  <a:schemeClr val="tx2">
                    <a:lumMod val="50000"/>
                  </a:schemeClr>
                </a:solidFill>
              </a:rPr>
              <a:t>(نتيجة)</a:t>
            </a:r>
            <a:endParaRPr lang="he-IL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5" name="מחבר: מעוקל 14">
            <a:extLst>
              <a:ext uri="{FF2B5EF4-FFF2-40B4-BE49-F238E27FC236}">
                <a16:creationId xmlns:a16="http://schemas.microsoft.com/office/drawing/2014/main" id="{BB0BB80A-4356-4B26-B189-702FB0A64386}"/>
              </a:ext>
            </a:extLst>
          </p:cNvPr>
          <p:cNvCxnSpPr>
            <a:cxnSpLocks/>
          </p:cNvCxnSpPr>
          <p:nvPr/>
        </p:nvCxnSpPr>
        <p:spPr>
          <a:xfrm rot="10800000">
            <a:off x="7439026" y="4591050"/>
            <a:ext cx="1095375" cy="514352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: מעוקל 25">
            <a:extLst>
              <a:ext uri="{FF2B5EF4-FFF2-40B4-BE49-F238E27FC236}">
                <a16:creationId xmlns:a16="http://schemas.microsoft.com/office/drawing/2014/main" id="{1484E812-82C6-40AD-8A1F-0E7AE4541C17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05451" y="3571874"/>
            <a:ext cx="2820525" cy="371475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הסבר: קו מכופף כפול עם קו אנכי 31">
            <a:extLst>
              <a:ext uri="{FF2B5EF4-FFF2-40B4-BE49-F238E27FC236}">
                <a16:creationId xmlns:a16="http://schemas.microsoft.com/office/drawing/2014/main" id="{A3737631-0040-4774-94BC-B9A827B049B5}"/>
              </a:ext>
            </a:extLst>
          </p:cNvPr>
          <p:cNvSpPr/>
          <p:nvPr/>
        </p:nvSpPr>
        <p:spPr>
          <a:xfrm>
            <a:off x="1628775" y="2462212"/>
            <a:ext cx="1095375" cy="457200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17130"/>
              <a:gd name="adj8" fmla="val 68189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/>
              <a:t>الشرط</a:t>
            </a:r>
            <a:endParaRPr lang="he-IL" b="1" dirty="0"/>
          </a:p>
        </p:txBody>
      </p:sp>
      <p:sp>
        <p:nvSpPr>
          <p:cNvPr id="34" name="הסבר: קו מכופף כפול עם קו אנכי 33">
            <a:extLst>
              <a:ext uri="{FF2B5EF4-FFF2-40B4-BE49-F238E27FC236}">
                <a16:creationId xmlns:a16="http://schemas.microsoft.com/office/drawing/2014/main" id="{FECADCB9-07B1-4C42-A5C0-3079706E2ACA}"/>
              </a:ext>
            </a:extLst>
          </p:cNvPr>
          <p:cNvSpPr/>
          <p:nvPr/>
        </p:nvSpPr>
        <p:spPr>
          <a:xfrm>
            <a:off x="996632" y="4526755"/>
            <a:ext cx="1264285" cy="514353"/>
          </a:xfrm>
          <a:prstGeom prst="accentCallout3">
            <a:avLst>
              <a:gd name="adj1" fmla="val 18750"/>
              <a:gd name="adj2" fmla="val -8333"/>
              <a:gd name="adj3" fmla="val 113564"/>
              <a:gd name="adj4" fmla="val -31132"/>
              <a:gd name="adj5" fmla="val 149382"/>
              <a:gd name="adj6" fmla="val 78160"/>
              <a:gd name="adj7" fmla="val 58365"/>
              <a:gd name="adj8" fmla="val 140513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/>
              <a:t>النتيجة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64276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DA8094-9A9E-402E-9B76-107E4715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dirty="0">
                <a:solidFill>
                  <a:schemeClr val="accent6">
                    <a:lumMod val="50000"/>
                  </a:schemeClr>
                </a:solidFill>
              </a:rPr>
              <a:t>الشرط الثاني</a:t>
            </a:r>
            <a:endParaRPr lang="he-IL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4B25C81-0951-44BE-841C-9B1F690CE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18" t="70814" r="15413" b="15478"/>
          <a:stretch/>
        </p:blipFill>
        <p:spPr>
          <a:xfrm>
            <a:off x="1831341" y="3162683"/>
            <a:ext cx="5753100" cy="2441483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CD3F3959-829A-4633-92B9-BDB378A2FB53}"/>
              </a:ext>
            </a:extLst>
          </p:cNvPr>
          <p:cNvSpPr/>
          <p:nvPr/>
        </p:nvSpPr>
        <p:spPr>
          <a:xfrm>
            <a:off x="985837" y="1372284"/>
            <a:ext cx="10220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هذه لبنة الشرط التي تنص على انه في حال ملامسة الكائن للون الأخضر (الهدف) فإنه لونه سيتغير وسيقول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Hello </a:t>
            </a:r>
            <a:r>
              <a:rPr lang="ar-AE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لمدة ثانيتين من خلال هذه اللبنات:</a:t>
            </a:r>
            <a:endParaRPr lang="he-IL" sz="3600" dirty="0">
              <a:latin typeface="Arabic Typesetting" panose="03020402040406030203" pitchFamily="66" charset="-78"/>
            </a:endParaRPr>
          </a:p>
        </p:txBody>
      </p:sp>
      <p:sp>
        <p:nvSpPr>
          <p:cNvPr id="7" name="תרשים זרימה: תהליך חלופי 6">
            <a:extLst>
              <a:ext uri="{FF2B5EF4-FFF2-40B4-BE49-F238E27FC236}">
                <a16:creationId xmlns:a16="http://schemas.microsoft.com/office/drawing/2014/main" id="{552D5FD8-1607-42EE-81CD-4C18758E0D60}"/>
              </a:ext>
            </a:extLst>
          </p:cNvPr>
          <p:cNvSpPr/>
          <p:nvPr/>
        </p:nvSpPr>
        <p:spPr>
          <a:xfrm>
            <a:off x="8696325" y="3048000"/>
            <a:ext cx="2757023" cy="81915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AE" dirty="0"/>
              <a:t>لبنة </a:t>
            </a:r>
            <a:r>
              <a:rPr lang="ar-AE" b="1" dirty="0">
                <a:solidFill>
                  <a:srgbClr val="C00000"/>
                </a:solidFill>
              </a:rPr>
              <a:t>ملامس للون </a:t>
            </a:r>
            <a:r>
              <a:rPr lang="ar-AE" dirty="0"/>
              <a:t>من فئة </a:t>
            </a:r>
            <a:r>
              <a:rPr lang="ar-AE" dirty="0">
                <a:solidFill>
                  <a:srgbClr val="0070C0"/>
                </a:solidFill>
              </a:rPr>
              <a:t>ا</a:t>
            </a:r>
            <a:r>
              <a:rPr lang="ar-AE" b="1" dirty="0">
                <a:solidFill>
                  <a:srgbClr val="0070C0"/>
                </a:solidFill>
              </a:rPr>
              <a:t>لتحسس </a:t>
            </a:r>
            <a:r>
              <a:rPr lang="ar-AE" b="1" dirty="0">
                <a:solidFill>
                  <a:schemeClr val="accent6">
                    <a:lumMod val="75000"/>
                  </a:schemeClr>
                </a:solidFill>
              </a:rPr>
              <a:t>(شرط)</a:t>
            </a:r>
            <a:endParaRPr lang="he-I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תרשים זרימה: תהליך חלופי 7">
            <a:extLst>
              <a:ext uri="{FF2B5EF4-FFF2-40B4-BE49-F238E27FC236}">
                <a16:creationId xmlns:a16="http://schemas.microsoft.com/office/drawing/2014/main" id="{F1A9A7AF-2BB0-4524-8B09-F316CC5A6059}"/>
              </a:ext>
            </a:extLst>
          </p:cNvPr>
          <p:cNvSpPr/>
          <p:nvPr/>
        </p:nvSpPr>
        <p:spPr>
          <a:xfrm>
            <a:off x="8696323" y="4105275"/>
            <a:ext cx="2757023" cy="81915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AE" dirty="0"/>
              <a:t>لبنة </a:t>
            </a:r>
            <a:r>
              <a:rPr lang="ar-AE" b="1" dirty="0">
                <a:solidFill>
                  <a:srgbClr val="C00000"/>
                </a:solidFill>
              </a:rPr>
              <a:t>غير تأثير اللون </a:t>
            </a:r>
            <a:r>
              <a:rPr lang="ar-AE" dirty="0"/>
              <a:t>من فئة </a:t>
            </a:r>
            <a:r>
              <a:rPr lang="ar-AE" dirty="0">
                <a:solidFill>
                  <a:srgbClr val="7030A0"/>
                </a:solidFill>
              </a:rPr>
              <a:t>ا</a:t>
            </a:r>
            <a:r>
              <a:rPr lang="ar-AE" b="1" dirty="0">
                <a:solidFill>
                  <a:srgbClr val="7030A0"/>
                </a:solidFill>
              </a:rPr>
              <a:t>لمظاهر </a:t>
            </a:r>
            <a:r>
              <a:rPr lang="ar-AE" b="1" dirty="0">
                <a:solidFill>
                  <a:schemeClr val="tx2">
                    <a:lumMod val="50000"/>
                  </a:schemeClr>
                </a:solidFill>
              </a:rPr>
              <a:t>(نتيجة)</a:t>
            </a:r>
            <a:endParaRPr lang="he-I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תרשים זרימה: תהליך חלופי 8">
            <a:extLst>
              <a:ext uri="{FF2B5EF4-FFF2-40B4-BE49-F238E27FC236}">
                <a16:creationId xmlns:a16="http://schemas.microsoft.com/office/drawing/2014/main" id="{5B04B21E-8F1D-4C1A-B6B9-F18CD6994A14}"/>
              </a:ext>
            </a:extLst>
          </p:cNvPr>
          <p:cNvSpPr/>
          <p:nvPr/>
        </p:nvSpPr>
        <p:spPr>
          <a:xfrm>
            <a:off x="8696324" y="5162550"/>
            <a:ext cx="2757023" cy="81915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AE" dirty="0"/>
              <a:t>لبنة </a:t>
            </a:r>
            <a:r>
              <a:rPr lang="ar-AE" b="1" dirty="0">
                <a:solidFill>
                  <a:srgbClr val="C00000"/>
                </a:solidFill>
              </a:rPr>
              <a:t>قل </a:t>
            </a:r>
            <a:r>
              <a:rPr lang="en-US" b="1" dirty="0">
                <a:solidFill>
                  <a:srgbClr val="C00000"/>
                </a:solidFill>
              </a:rPr>
              <a:t>Hello</a:t>
            </a:r>
            <a:r>
              <a:rPr lang="ar-AE" b="1" dirty="0">
                <a:solidFill>
                  <a:srgbClr val="C00000"/>
                </a:solidFill>
              </a:rPr>
              <a:t> </a:t>
            </a:r>
            <a:r>
              <a:rPr lang="ar-AE" dirty="0"/>
              <a:t>من فئة </a:t>
            </a:r>
            <a:r>
              <a:rPr lang="ar-AE" b="1" dirty="0">
                <a:solidFill>
                  <a:srgbClr val="7030A0"/>
                </a:solidFill>
              </a:rPr>
              <a:t>المظاهر </a:t>
            </a:r>
            <a:r>
              <a:rPr lang="ar-AE" b="1" dirty="0">
                <a:solidFill>
                  <a:schemeClr val="tx2">
                    <a:lumMod val="50000"/>
                  </a:schemeClr>
                </a:solidFill>
              </a:rPr>
              <a:t>(نتيجة)</a:t>
            </a:r>
            <a:endParaRPr lang="he-IL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0" name="מחבר: מעוקל 9">
            <a:extLst>
              <a:ext uri="{FF2B5EF4-FFF2-40B4-BE49-F238E27FC236}">
                <a16:creationId xmlns:a16="http://schemas.microsoft.com/office/drawing/2014/main" id="{23F164E2-8B70-4760-AC1A-6A101FF22A57}"/>
              </a:ext>
            </a:extLst>
          </p:cNvPr>
          <p:cNvCxnSpPr>
            <a:cxnSpLocks/>
          </p:cNvCxnSpPr>
          <p:nvPr/>
        </p:nvCxnSpPr>
        <p:spPr>
          <a:xfrm rot="10800000">
            <a:off x="6972570" y="4383425"/>
            <a:ext cx="1580880" cy="131424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: מעוקל 10">
            <a:extLst>
              <a:ext uri="{FF2B5EF4-FFF2-40B4-BE49-F238E27FC236}">
                <a16:creationId xmlns:a16="http://schemas.microsoft.com/office/drawing/2014/main" id="{F8820E8A-D09F-4012-B565-2BC7AB3767B7}"/>
              </a:ext>
            </a:extLst>
          </p:cNvPr>
          <p:cNvCxnSpPr>
            <a:cxnSpLocks/>
          </p:cNvCxnSpPr>
          <p:nvPr/>
        </p:nvCxnSpPr>
        <p:spPr>
          <a:xfrm rot="10800000">
            <a:off x="6638926" y="5105403"/>
            <a:ext cx="1557607" cy="514352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: מעוקל 11">
            <a:extLst>
              <a:ext uri="{FF2B5EF4-FFF2-40B4-BE49-F238E27FC236}">
                <a16:creationId xmlns:a16="http://schemas.microsoft.com/office/drawing/2014/main" id="{E507334F-7E0B-4ABF-80EA-EE9028C8B834}"/>
              </a:ext>
            </a:extLst>
          </p:cNvPr>
          <p:cNvCxnSpPr>
            <a:cxnSpLocks/>
          </p:cNvCxnSpPr>
          <p:nvPr/>
        </p:nvCxnSpPr>
        <p:spPr>
          <a:xfrm rot="10800000">
            <a:off x="5591175" y="3429000"/>
            <a:ext cx="2838452" cy="14288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הסבר: קו מכופף כפול עם קו אנכי 18">
            <a:extLst>
              <a:ext uri="{FF2B5EF4-FFF2-40B4-BE49-F238E27FC236}">
                <a16:creationId xmlns:a16="http://schemas.microsoft.com/office/drawing/2014/main" id="{7B2590FA-FC51-4FA9-AC93-D466B150F753}"/>
              </a:ext>
            </a:extLst>
          </p:cNvPr>
          <p:cNvSpPr/>
          <p:nvPr/>
        </p:nvSpPr>
        <p:spPr>
          <a:xfrm>
            <a:off x="2045237" y="2247900"/>
            <a:ext cx="1095375" cy="457200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17130"/>
              <a:gd name="adj8" fmla="val 68189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/>
              <a:t>الشرط</a:t>
            </a:r>
            <a:endParaRPr lang="he-IL" b="1" dirty="0"/>
          </a:p>
        </p:txBody>
      </p:sp>
      <p:sp>
        <p:nvSpPr>
          <p:cNvPr id="20" name="הסבר: קו מכופף כפול עם קו אנכי 19">
            <a:extLst>
              <a:ext uri="{FF2B5EF4-FFF2-40B4-BE49-F238E27FC236}">
                <a16:creationId xmlns:a16="http://schemas.microsoft.com/office/drawing/2014/main" id="{137B8BAC-98D7-403F-B0BF-F31BC013229A}"/>
              </a:ext>
            </a:extLst>
          </p:cNvPr>
          <p:cNvSpPr/>
          <p:nvPr/>
        </p:nvSpPr>
        <p:spPr>
          <a:xfrm>
            <a:off x="1237148" y="4285388"/>
            <a:ext cx="1264285" cy="514353"/>
          </a:xfrm>
          <a:prstGeom prst="accentCallout3">
            <a:avLst>
              <a:gd name="adj1" fmla="val 18750"/>
              <a:gd name="adj2" fmla="val -8333"/>
              <a:gd name="adj3" fmla="val 113564"/>
              <a:gd name="adj4" fmla="val -31132"/>
              <a:gd name="adj5" fmla="val 149382"/>
              <a:gd name="adj6" fmla="val 78160"/>
              <a:gd name="adj7" fmla="val 58365"/>
              <a:gd name="adj8" fmla="val 140513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/>
              <a:t>النتيجة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6943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E0D444F-1127-44E8-9C49-A974735C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sz="4000" b="1" dirty="0">
                <a:solidFill>
                  <a:prstClr val="black"/>
                </a:solidFill>
                <a:latin typeface="Calibri Light" pitchFamily="34" charset="0"/>
                <a:ea typeface="+mn-ea"/>
                <a:cs typeface="Calibri Light" pitchFamily="34" charset="0"/>
              </a:rPr>
              <a:t>لبنة </a:t>
            </a:r>
            <a:r>
              <a:rPr lang="ar-AE" sz="4000" b="1" u="sng" dirty="0">
                <a:solidFill>
                  <a:srgbClr val="A53010"/>
                </a:solidFill>
                <a:latin typeface="Calibri Light" pitchFamily="34" charset="0"/>
                <a:ea typeface="+mn-ea"/>
                <a:cs typeface="Calibri Light" pitchFamily="34" charset="0"/>
              </a:rPr>
              <a:t>عند ضغط مفتاح </a:t>
            </a:r>
            <a:r>
              <a:rPr lang="ar-SA" sz="4000" b="1" dirty="0">
                <a:solidFill>
                  <a:prstClr val="black"/>
                </a:solidFill>
                <a:latin typeface="Calibri Light" pitchFamily="34" charset="0"/>
                <a:ea typeface="+mn-ea"/>
                <a:cs typeface="Calibri Light" pitchFamily="34" charset="0"/>
              </a:rPr>
              <a:t>من فئة </a:t>
            </a:r>
            <a:r>
              <a:rPr lang="ar-SA" sz="4000" b="1" u="sng" dirty="0">
                <a:solidFill>
                  <a:schemeClr val="accent2">
                    <a:lumMod val="75000"/>
                  </a:schemeClr>
                </a:solidFill>
                <a:latin typeface="Calibri Light" pitchFamily="34" charset="0"/>
                <a:ea typeface="+mn-ea"/>
                <a:cs typeface="Calibri Light" pitchFamily="34" charset="0"/>
              </a:rPr>
              <a:t>ال</a:t>
            </a:r>
            <a:r>
              <a:rPr lang="ar-AE" sz="4000" b="1" u="sng" dirty="0">
                <a:solidFill>
                  <a:schemeClr val="accent2">
                    <a:lumMod val="75000"/>
                  </a:schemeClr>
                </a:solidFill>
                <a:latin typeface="Calibri Light" pitchFamily="34" charset="0"/>
                <a:ea typeface="+mn-ea"/>
                <a:cs typeface="Calibri Light" pitchFamily="34" charset="0"/>
              </a:rPr>
              <a:t>احداث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B443585-8146-4EA8-BA89-D24E0BC5D5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42" t="15416" r="10670" b="69028"/>
          <a:stretch/>
        </p:blipFill>
        <p:spPr>
          <a:xfrm>
            <a:off x="3368995" y="1826462"/>
            <a:ext cx="2895601" cy="1981201"/>
          </a:xfrm>
          <a:prstGeom prst="rect">
            <a:avLst/>
          </a:prstGeom>
        </p:spPr>
      </p:pic>
      <p:sp>
        <p:nvSpPr>
          <p:cNvPr id="7" name="חץ מכופף למעלה 5">
            <a:extLst>
              <a:ext uri="{FF2B5EF4-FFF2-40B4-BE49-F238E27FC236}">
                <a16:creationId xmlns:a16="http://schemas.microsoft.com/office/drawing/2014/main" id="{F45FAC14-E256-4ED5-83FB-204ABE872F68}"/>
              </a:ext>
            </a:extLst>
          </p:cNvPr>
          <p:cNvSpPr/>
          <p:nvPr/>
        </p:nvSpPr>
        <p:spPr>
          <a:xfrm rot="5400000">
            <a:off x="1908500" y="1397254"/>
            <a:ext cx="1425476" cy="1092283"/>
          </a:xfrm>
          <a:prstGeom prst="bentUp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E6BE5CF6-4BD6-4EC1-84A7-FA51F8836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50" t="29481" r="10667" b="54074"/>
          <a:stretch/>
        </p:blipFill>
        <p:spPr>
          <a:xfrm>
            <a:off x="7615962" y="1905000"/>
            <a:ext cx="2895601" cy="1902663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4D716C9-B958-4BB9-859C-377E50388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83" t="14963" r="29250" b="69926"/>
          <a:stretch/>
        </p:blipFill>
        <p:spPr>
          <a:xfrm>
            <a:off x="7683749" y="4452941"/>
            <a:ext cx="2801371" cy="180848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C6BF05AC-2E8C-46C4-A1C5-4FE1ECDC2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83" t="29333" r="28834" b="56084"/>
          <a:stretch/>
        </p:blipFill>
        <p:spPr>
          <a:xfrm>
            <a:off x="3368995" y="4452941"/>
            <a:ext cx="2895601" cy="1815501"/>
          </a:xfrm>
          <a:prstGeom prst="rect">
            <a:avLst/>
          </a:prstGeom>
        </p:spPr>
      </p:pic>
      <p:sp>
        <p:nvSpPr>
          <p:cNvPr id="13" name="חץ מכופף למעלה 5">
            <a:extLst>
              <a:ext uri="{FF2B5EF4-FFF2-40B4-BE49-F238E27FC236}">
                <a16:creationId xmlns:a16="http://schemas.microsoft.com/office/drawing/2014/main" id="{62480447-A97B-455C-BA89-D471CDC37E5F}"/>
              </a:ext>
            </a:extLst>
          </p:cNvPr>
          <p:cNvSpPr/>
          <p:nvPr/>
        </p:nvSpPr>
        <p:spPr>
          <a:xfrm rot="5400000">
            <a:off x="1916097" y="3906800"/>
            <a:ext cx="1425476" cy="1092283"/>
          </a:xfrm>
          <a:prstGeom prst="bentUp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חץ מכופף למעלה 5">
            <a:extLst>
              <a:ext uri="{FF2B5EF4-FFF2-40B4-BE49-F238E27FC236}">
                <a16:creationId xmlns:a16="http://schemas.microsoft.com/office/drawing/2014/main" id="{791E77B9-7E9E-4AF4-865A-E751A6692796}"/>
              </a:ext>
            </a:extLst>
          </p:cNvPr>
          <p:cNvSpPr/>
          <p:nvPr/>
        </p:nvSpPr>
        <p:spPr>
          <a:xfrm rot="16200000">
            <a:off x="10546582" y="2276459"/>
            <a:ext cx="1425476" cy="1092283"/>
          </a:xfrm>
          <a:prstGeom prst="bentUp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חץ מכופף למעלה 5">
            <a:extLst>
              <a:ext uri="{FF2B5EF4-FFF2-40B4-BE49-F238E27FC236}">
                <a16:creationId xmlns:a16="http://schemas.microsoft.com/office/drawing/2014/main" id="{221BC4B3-D8C5-4E6A-B6B4-E47530C2F7AA}"/>
              </a:ext>
            </a:extLst>
          </p:cNvPr>
          <p:cNvSpPr/>
          <p:nvPr/>
        </p:nvSpPr>
        <p:spPr>
          <a:xfrm rot="16200000">
            <a:off x="10445068" y="4811039"/>
            <a:ext cx="1425476" cy="1092283"/>
          </a:xfrm>
          <a:prstGeom prst="bentUp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9393301"/>
      </p:ext>
    </p:extLst>
  </p:cSld>
  <p:clrMapOvr>
    <a:masterClrMapping/>
  </p:clrMapOvr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</TotalTime>
  <Words>112</Words>
  <Application>Microsoft Office PowerPoint</Application>
  <PresentationFormat>מסך רחב</PresentationFormat>
  <Paragraphs>16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1" baseType="lpstr">
      <vt:lpstr>Arabic Typesetting</vt:lpstr>
      <vt:lpstr>Arial</vt:lpstr>
      <vt:lpstr>Calibri Light</vt:lpstr>
      <vt:lpstr>Century Gothic</vt:lpstr>
      <vt:lpstr>Wingdings 3</vt:lpstr>
      <vt:lpstr>עשן מתפתל</vt:lpstr>
      <vt:lpstr>هيا بنا اعزائي التلاميذ نجمل ما تعلمناه اليوم  </vt:lpstr>
      <vt:lpstr>تعلمنا اليوم اللّبنات التالية:</vt:lpstr>
      <vt:lpstr>الشرط الأول:  هذه لبنة الشرط التي تنص على انه في حال ملامسة الكائن للون الأحمر (حدود المتاهة) فإنه سيذهب الى الموضع المحدد له من خلال هذه اللبنات:</vt:lpstr>
      <vt:lpstr>الشرط الثاني</vt:lpstr>
      <vt:lpstr>لبنة عند ضغط مفتاح من فئة الاحداث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Alaa Gharra</dc:creator>
  <cp:lastModifiedBy>Alaa Gharra</cp:lastModifiedBy>
  <cp:revision>10</cp:revision>
  <dcterms:created xsi:type="dcterms:W3CDTF">2018-12-16T19:13:25Z</dcterms:created>
  <dcterms:modified xsi:type="dcterms:W3CDTF">2018-12-16T20:23:17Z</dcterms:modified>
</cp:coreProperties>
</file>